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1DEBC-6928-481B-AFB1-FAC098D43CA5}" type="datetimeFigureOut">
              <a:rPr lang="fr-FR" smtClean="0"/>
              <a:pPr/>
              <a:t>22/09/2021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11239-868B-4FD7-BEF7-A03ECD5759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B357B-9868-4FFE-8A41-E71BF1E2E6C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22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50" y="1496485"/>
            <a:ext cx="5143500" cy="3183466"/>
          </a:xfrm>
        </p:spPr>
        <p:txBody>
          <a:bodyPr anchor="b"/>
          <a:lstStyle>
            <a:lvl1pPr algn="ctr">
              <a:defRPr sz="3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400"/>
            </a:lvl1pPr>
            <a:lvl2pPr marL="261530" indent="0" algn="ctr">
              <a:buNone/>
              <a:defRPr sz="1100"/>
            </a:lvl2pPr>
            <a:lvl3pPr marL="523059" indent="0" algn="ctr">
              <a:buNone/>
              <a:defRPr sz="1000"/>
            </a:lvl3pPr>
            <a:lvl4pPr marL="784591" indent="0" algn="ctr">
              <a:buNone/>
              <a:defRPr sz="900"/>
            </a:lvl4pPr>
            <a:lvl5pPr marL="1046121" indent="0" algn="ctr">
              <a:buNone/>
              <a:defRPr sz="900"/>
            </a:lvl5pPr>
            <a:lvl6pPr marL="1307650" indent="0" algn="ctr">
              <a:buNone/>
              <a:defRPr sz="900"/>
            </a:lvl6pPr>
            <a:lvl7pPr marL="1569180" indent="0" algn="ctr">
              <a:buNone/>
              <a:defRPr sz="900"/>
            </a:lvl7pPr>
            <a:lvl8pPr marL="1830711" indent="0" algn="ctr">
              <a:buNone/>
              <a:defRPr sz="900"/>
            </a:lvl8pPr>
            <a:lvl9pPr marL="2092241" indent="0" algn="ctr">
              <a:buNone/>
              <a:defRPr sz="9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00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3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63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ospectus 8,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7192" y="748244"/>
            <a:ext cx="3902345" cy="88816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8100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27192" y="1753254"/>
            <a:ext cx="3902345" cy="1828725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81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7192" y="3979096"/>
            <a:ext cx="3902345" cy="21479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2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27192" y="4339890"/>
            <a:ext cx="3902345" cy="81324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34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27192" y="5524970"/>
            <a:ext cx="3902345" cy="21479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2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27192" y="5885765"/>
            <a:ext cx="3902345" cy="81324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34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627192" y="6828385"/>
            <a:ext cx="3902345" cy="41200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300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627192" y="7319887"/>
            <a:ext cx="3902345" cy="720445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3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 (use Insert &gt; Symbol to add a small dot between words]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627192" y="8349615"/>
            <a:ext cx="3902345" cy="21665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2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4802858" y="748243"/>
            <a:ext cx="1708351" cy="52054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200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1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4802858" y="1636404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2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4802858" y="2242608"/>
            <a:ext cx="1708351" cy="82796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3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4802858" y="3070578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2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4802858" y="3676782"/>
            <a:ext cx="1708351" cy="82797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3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7" name="Text Placeholder 8"/>
          <p:cNvSpPr>
            <a:spLocks noGrp="1"/>
          </p:cNvSpPr>
          <p:nvPr>
            <p:ph type="body" sz="quarter" idx="26" hasCustomPrompt="1"/>
          </p:nvPr>
        </p:nvSpPr>
        <p:spPr>
          <a:xfrm>
            <a:off x="4802858" y="4504752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2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27" hasCustomPrompt="1"/>
          </p:nvPr>
        </p:nvSpPr>
        <p:spPr>
          <a:xfrm>
            <a:off x="4802858" y="5110957"/>
            <a:ext cx="1708351" cy="166837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3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4802858" y="6779333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2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29" hasCustomPrompt="1"/>
          </p:nvPr>
        </p:nvSpPr>
        <p:spPr>
          <a:xfrm>
            <a:off x="4802858" y="7385536"/>
            <a:ext cx="1708351" cy="118072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3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380549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4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917" y="2279653"/>
            <a:ext cx="5915025" cy="3803649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26153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2305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78459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4612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076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691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307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9224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7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2" y="486835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2382" y="2241552"/>
            <a:ext cx="2901255" cy="10985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530" indent="0">
              <a:buNone/>
              <a:defRPr sz="1100" b="1"/>
            </a:lvl2pPr>
            <a:lvl3pPr marL="523059" indent="0">
              <a:buNone/>
              <a:defRPr sz="1000" b="1"/>
            </a:lvl3pPr>
            <a:lvl4pPr marL="784591" indent="0">
              <a:buNone/>
              <a:defRPr sz="900" b="1"/>
            </a:lvl4pPr>
            <a:lvl5pPr marL="1046121" indent="0">
              <a:buNone/>
              <a:defRPr sz="900" b="1"/>
            </a:lvl5pPr>
            <a:lvl6pPr marL="1307650" indent="0">
              <a:buNone/>
              <a:defRPr sz="900" b="1"/>
            </a:lvl6pPr>
            <a:lvl7pPr marL="1569180" indent="0">
              <a:buNone/>
              <a:defRPr sz="900" b="1"/>
            </a:lvl7pPr>
            <a:lvl8pPr marL="1830711" indent="0">
              <a:buNone/>
              <a:defRPr sz="900" b="1"/>
            </a:lvl8pPr>
            <a:lvl9pPr marL="2092241" indent="0">
              <a:buNone/>
              <a:defRPr sz="9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530" indent="0">
              <a:buNone/>
              <a:defRPr sz="1100" b="1"/>
            </a:lvl2pPr>
            <a:lvl3pPr marL="523059" indent="0">
              <a:buNone/>
              <a:defRPr sz="1000" b="1"/>
            </a:lvl3pPr>
            <a:lvl4pPr marL="784591" indent="0">
              <a:buNone/>
              <a:defRPr sz="900" b="1"/>
            </a:lvl4pPr>
            <a:lvl5pPr marL="1046121" indent="0">
              <a:buNone/>
              <a:defRPr sz="900" b="1"/>
            </a:lvl5pPr>
            <a:lvl6pPr marL="1307650" indent="0">
              <a:buNone/>
              <a:defRPr sz="900" b="1"/>
            </a:lvl6pPr>
            <a:lvl7pPr marL="1569180" indent="0">
              <a:buNone/>
              <a:defRPr sz="900" b="1"/>
            </a:lvl7pPr>
            <a:lvl8pPr marL="1830711" indent="0">
              <a:buNone/>
              <a:defRPr sz="900" b="1"/>
            </a:lvl8pPr>
            <a:lvl9pPr marL="2092241" indent="0">
              <a:buNone/>
              <a:defRPr sz="9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85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98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82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2" y="2743202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61530" indent="0">
              <a:buNone/>
              <a:defRPr sz="800"/>
            </a:lvl2pPr>
            <a:lvl3pPr marL="523059" indent="0">
              <a:buNone/>
              <a:defRPr sz="700"/>
            </a:lvl3pPr>
            <a:lvl4pPr marL="784591" indent="0">
              <a:buNone/>
              <a:defRPr sz="600"/>
            </a:lvl4pPr>
            <a:lvl5pPr marL="1046121" indent="0">
              <a:buNone/>
              <a:defRPr sz="600"/>
            </a:lvl5pPr>
            <a:lvl6pPr marL="1307650" indent="0">
              <a:buNone/>
              <a:defRPr sz="600"/>
            </a:lvl6pPr>
            <a:lvl7pPr marL="1569180" indent="0">
              <a:buNone/>
              <a:defRPr sz="600"/>
            </a:lvl7pPr>
            <a:lvl8pPr marL="1830711" indent="0">
              <a:buNone/>
              <a:defRPr sz="600"/>
            </a:lvl8pPr>
            <a:lvl9pPr marL="2092241" indent="0">
              <a:buNone/>
              <a:defRPr sz="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27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15544" y="1316569"/>
            <a:ext cx="3471863" cy="6498166"/>
          </a:xfrm>
        </p:spPr>
        <p:txBody>
          <a:bodyPr/>
          <a:lstStyle>
            <a:lvl1pPr marL="0" indent="0">
              <a:buNone/>
              <a:defRPr sz="1800"/>
            </a:lvl1pPr>
            <a:lvl2pPr marL="261530" indent="0">
              <a:buNone/>
              <a:defRPr sz="1600"/>
            </a:lvl2pPr>
            <a:lvl3pPr marL="523059" indent="0">
              <a:buNone/>
              <a:defRPr sz="1400"/>
            </a:lvl3pPr>
            <a:lvl4pPr marL="784591" indent="0">
              <a:buNone/>
              <a:defRPr sz="1100"/>
            </a:lvl4pPr>
            <a:lvl5pPr marL="1046121" indent="0">
              <a:buNone/>
              <a:defRPr sz="1100"/>
            </a:lvl5pPr>
            <a:lvl6pPr marL="1307650" indent="0">
              <a:buNone/>
              <a:defRPr sz="1100"/>
            </a:lvl6pPr>
            <a:lvl7pPr marL="1569180" indent="0">
              <a:buNone/>
              <a:defRPr sz="1100"/>
            </a:lvl7pPr>
            <a:lvl8pPr marL="1830711" indent="0">
              <a:buNone/>
              <a:defRPr sz="1100"/>
            </a:lvl8pPr>
            <a:lvl9pPr marL="2092241" indent="0">
              <a:buNone/>
              <a:defRPr sz="1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2" y="2743202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61530" indent="0">
              <a:buNone/>
              <a:defRPr sz="800"/>
            </a:lvl2pPr>
            <a:lvl3pPr marL="523059" indent="0">
              <a:buNone/>
              <a:defRPr sz="700"/>
            </a:lvl3pPr>
            <a:lvl4pPr marL="784591" indent="0">
              <a:buNone/>
              <a:defRPr sz="600"/>
            </a:lvl4pPr>
            <a:lvl5pPr marL="1046121" indent="0">
              <a:buNone/>
              <a:defRPr sz="600"/>
            </a:lvl5pPr>
            <a:lvl6pPr marL="1307650" indent="0">
              <a:buNone/>
              <a:defRPr sz="600"/>
            </a:lvl6pPr>
            <a:lvl7pPr marL="1569180" indent="0">
              <a:buNone/>
              <a:defRPr sz="600"/>
            </a:lvl7pPr>
            <a:lvl8pPr marL="1830711" indent="0">
              <a:buNone/>
              <a:defRPr sz="600"/>
            </a:lvl8pPr>
            <a:lvl9pPr marL="2092241" indent="0">
              <a:buNone/>
              <a:defRPr sz="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5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9" y="486835"/>
            <a:ext cx="5915025" cy="1767417"/>
          </a:xfrm>
          <a:prstGeom prst="rect">
            <a:avLst/>
          </a:prstGeom>
        </p:spPr>
        <p:txBody>
          <a:bodyPr vert="horz" lIns="82048" tIns="41025" rIns="82048" bIns="41025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82048" tIns="41025" rIns="82048" bIns="41025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8475135"/>
            <a:ext cx="1543050" cy="486834"/>
          </a:xfrm>
          <a:prstGeom prst="rect">
            <a:avLst/>
          </a:prstGeom>
        </p:spPr>
        <p:txBody>
          <a:bodyPr vert="horz" lIns="82048" tIns="41025" rIns="82048" bIns="41025" rtlCol="0" anchor="ctr"/>
          <a:lstStyle>
            <a:lvl1pPr algn="l" defTabSz="820487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4" y="8475135"/>
            <a:ext cx="2314575" cy="486834"/>
          </a:xfrm>
          <a:prstGeom prst="rect">
            <a:avLst/>
          </a:prstGeom>
        </p:spPr>
        <p:txBody>
          <a:bodyPr vert="horz" lIns="82048" tIns="41025" rIns="82048" bIns="41025" rtlCol="0" anchor="ctr"/>
          <a:lstStyle>
            <a:lvl1pPr algn="ctr" defTabSz="820487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8475135"/>
            <a:ext cx="1543050" cy="486834"/>
          </a:xfrm>
          <a:prstGeom prst="rect">
            <a:avLst/>
          </a:prstGeom>
        </p:spPr>
        <p:txBody>
          <a:bodyPr vert="horz" lIns="82048" tIns="41025" rIns="82048" bIns="41025" rtlCol="0" anchor="ctr"/>
          <a:lstStyle>
            <a:lvl1pPr algn="r" defTabSz="820487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54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523059" rtl="0" eaLnBrk="1" latinLnBrk="0" hangingPunct="1">
        <a:lnSpc>
          <a:spcPct val="90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766" indent="-130766" algn="l" defTabSz="523059" rtl="0" eaLnBrk="1" latinLnBrk="0" hangingPunct="1">
        <a:lnSpc>
          <a:spcPct val="90000"/>
        </a:lnSpc>
        <a:spcBef>
          <a:spcPts val="57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2295" indent="-130766" algn="l" defTabSz="523059" rtl="0" eaLnBrk="1" latinLnBrk="0" hangingPunct="1">
        <a:lnSpc>
          <a:spcPct val="90000"/>
        </a:lnSpc>
        <a:spcBef>
          <a:spcPts val="28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53826" indent="-130766" algn="l" defTabSz="523059" rtl="0" eaLnBrk="1" latinLnBrk="0" hangingPunct="1">
        <a:lnSpc>
          <a:spcPct val="90000"/>
        </a:lnSpc>
        <a:spcBef>
          <a:spcPts val="286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915356" indent="-130766" algn="l" defTabSz="523059" rtl="0" eaLnBrk="1" latinLnBrk="0" hangingPunct="1">
        <a:lnSpc>
          <a:spcPct val="90000"/>
        </a:lnSpc>
        <a:spcBef>
          <a:spcPts val="286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76886" indent="-130766" algn="l" defTabSz="523059" rtl="0" eaLnBrk="1" latinLnBrk="0" hangingPunct="1">
        <a:lnSpc>
          <a:spcPct val="90000"/>
        </a:lnSpc>
        <a:spcBef>
          <a:spcPts val="286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438416" indent="-130766" algn="l" defTabSz="523059" rtl="0" eaLnBrk="1" latinLnBrk="0" hangingPunct="1">
        <a:lnSpc>
          <a:spcPct val="90000"/>
        </a:lnSpc>
        <a:spcBef>
          <a:spcPts val="286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99947" indent="-130766" algn="l" defTabSz="523059" rtl="0" eaLnBrk="1" latinLnBrk="0" hangingPunct="1">
        <a:lnSpc>
          <a:spcPct val="90000"/>
        </a:lnSpc>
        <a:spcBef>
          <a:spcPts val="286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61477" indent="-130766" algn="l" defTabSz="523059" rtl="0" eaLnBrk="1" latinLnBrk="0" hangingPunct="1">
        <a:lnSpc>
          <a:spcPct val="90000"/>
        </a:lnSpc>
        <a:spcBef>
          <a:spcPts val="286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223006" indent="-130766" algn="l" defTabSz="523059" rtl="0" eaLnBrk="1" latinLnBrk="0" hangingPunct="1">
        <a:lnSpc>
          <a:spcPct val="90000"/>
        </a:lnSpc>
        <a:spcBef>
          <a:spcPts val="286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3059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1530" algn="l" defTabSz="523059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3059" algn="l" defTabSz="523059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591" algn="l" defTabSz="523059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6121" algn="l" defTabSz="523059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7650" algn="l" defTabSz="523059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9180" algn="l" defTabSz="523059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30711" algn="l" defTabSz="523059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92241" algn="l" defTabSz="523059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>
            <a:extLst>
              <a:ext uri="{FF2B5EF4-FFF2-40B4-BE49-F238E27FC236}">
                <a16:creationId xmlns:a16="http://schemas.microsoft.com/office/drawing/2014/main" id="{F275A1BC-B121-444A-BE23-8B9D0C3C3B61}"/>
              </a:ext>
            </a:extLst>
          </p:cNvPr>
          <p:cNvSpPr txBox="1"/>
          <p:nvPr/>
        </p:nvSpPr>
        <p:spPr>
          <a:xfrm>
            <a:off x="123133" y="4635350"/>
            <a:ext cx="2800140" cy="1744835"/>
          </a:xfrm>
          <a:prstGeom prst="rect">
            <a:avLst/>
          </a:prstGeom>
          <a:noFill/>
        </p:spPr>
        <p:txBody>
          <a:bodyPr wrap="square" lIns="82039" tIns="41020" rIns="82039" bIns="41020" rtlCol="0">
            <a:spAutoFit/>
          </a:bodyPr>
          <a:lstStyle/>
          <a:p>
            <a:pPr defTabSz="820391"/>
            <a:r>
              <a:rPr lang="fr-FR" b="1" dirty="0">
                <a:solidFill>
                  <a:srgbClr val="3A3D46"/>
                </a:solidFill>
              </a:rPr>
              <a:t>PERFORMANCE</a:t>
            </a:r>
          </a:p>
          <a:p>
            <a:pPr defTabSz="820391"/>
            <a:r>
              <a:rPr lang="fr-FR" b="1" dirty="0">
                <a:solidFill>
                  <a:srgbClr val="3A3D46"/>
                </a:solidFill>
              </a:rPr>
              <a:t>ECONOMIE</a:t>
            </a:r>
          </a:p>
          <a:p>
            <a:pPr defTabSz="820391"/>
            <a:r>
              <a:rPr lang="fr-FR" b="1" dirty="0">
                <a:solidFill>
                  <a:srgbClr val="3A3D46"/>
                </a:solidFill>
              </a:rPr>
              <a:t>QUALITE</a:t>
            </a:r>
          </a:p>
          <a:p>
            <a:pPr defTabSz="820391"/>
            <a:r>
              <a:rPr lang="fr-FR" b="1" dirty="0">
                <a:solidFill>
                  <a:srgbClr val="3A3D46"/>
                </a:solidFill>
              </a:rPr>
              <a:t>ENVIRONNEMENT</a:t>
            </a:r>
          </a:p>
          <a:p>
            <a:pPr defTabSz="820391"/>
            <a:r>
              <a:rPr lang="fr-FR" b="1" dirty="0">
                <a:solidFill>
                  <a:srgbClr val="3A3D46"/>
                </a:solidFill>
              </a:rPr>
              <a:t>ESTHETIQUE</a:t>
            </a:r>
          </a:p>
          <a:p>
            <a:pPr defTabSz="820391"/>
            <a:endParaRPr lang="fr-FR" b="1" dirty="0">
              <a:solidFill>
                <a:srgbClr val="3A3D46"/>
              </a:solidFill>
            </a:endParaRPr>
          </a:p>
        </p:txBody>
      </p:sp>
      <p:pic>
        <p:nvPicPr>
          <p:cNvPr id="3" name="Picture 2" descr="RÃ©sultat de recherche d'images pour &quot;epv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80" y="8455088"/>
            <a:ext cx="367481" cy="58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28" y="8455088"/>
            <a:ext cx="857445" cy="550955"/>
          </a:xfrm>
          <a:prstGeom prst="rect">
            <a:avLst/>
          </a:prstGeom>
        </p:spPr>
      </p:pic>
      <p:sp>
        <p:nvSpPr>
          <p:cNvPr id="22" name="Pentagone régulier 1"/>
          <p:cNvSpPr>
            <a:spLocks/>
          </p:cNvSpPr>
          <p:nvPr/>
        </p:nvSpPr>
        <p:spPr>
          <a:xfrm rot="5400000">
            <a:off x="2126748" y="-2139708"/>
            <a:ext cx="2604504" cy="6858000"/>
          </a:xfrm>
          <a:prstGeom prst="rect">
            <a:avLst/>
          </a:prstGeom>
          <a:gradFill flip="none" rotWithShape="1">
            <a:gsLst>
              <a:gs pos="53000">
                <a:schemeClr val="bg1"/>
              </a:gs>
              <a:gs pos="92000">
                <a:srgbClr val="888888"/>
              </a:gs>
              <a:gs pos="81000">
                <a:schemeClr val="accent3">
                  <a:lumMod val="89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39" tIns="41020" rIns="82039" bIns="41020" rtlCol="0" anchor="ctr"/>
          <a:lstStyle/>
          <a:p>
            <a:pPr algn="ctr" defTabSz="820391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8" name="Parallélogramme 17"/>
          <p:cNvSpPr>
            <a:spLocks noChangeAspect="1"/>
          </p:cNvSpPr>
          <p:nvPr/>
        </p:nvSpPr>
        <p:spPr>
          <a:xfrm rot="5067415" flipH="1">
            <a:off x="419917" y="109303"/>
            <a:ext cx="2169443" cy="4764706"/>
          </a:xfrm>
          <a:prstGeom prst="parallelogram">
            <a:avLst/>
          </a:prstGeom>
          <a:solidFill>
            <a:srgbClr val="40434C"/>
          </a:solidFill>
          <a:ln>
            <a:solidFill>
              <a:srgbClr val="3A3D46"/>
            </a:solidFill>
          </a:ln>
          <a:effectLst>
            <a:outerShdw blurRad="215900" dist="1524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39" tIns="41020" rIns="82039" bIns="41020" rtlCol="0" anchor="ctr"/>
          <a:lstStyle/>
          <a:p>
            <a:pPr algn="ctr" defTabSz="820391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5E8EE9-6B51-493B-ADA1-2805F909CB39}"/>
              </a:ext>
            </a:extLst>
          </p:cNvPr>
          <p:cNvSpPr/>
          <p:nvPr/>
        </p:nvSpPr>
        <p:spPr>
          <a:xfrm rot="20912360">
            <a:off x="562738" y="2118140"/>
            <a:ext cx="2775369" cy="575284"/>
          </a:xfrm>
          <a:prstGeom prst="rect">
            <a:avLst/>
          </a:prstGeom>
          <a:noFill/>
        </p:spPr>
        <p:txBody>
          <a:bodyPr wrap="none" lIns="82039" tIns="41020" rIns="82039" bIns="41020">
            <a:spAutoFit/>
          </a:bodyPr>
          <a:lstStyle/>
          <a:p>
            <a:pPr algn="ctr" defTabSz="820391"/>
            <a:r>
              <a:rPr lang="fr-FR" sz="3200" dirty="0">
                <a:solidFill>
                  <a:prstClr val="white"/>
                </a:solidFill>
                <a:latin typeface="Gadugi" panose="020B0502040204020203" pitchFamily="34" charset="0"/>
              </a:rPr>
              <a:t>CERBERE CL56</a:t>
            </a:r>
          </a:p>
        </p:txBody>
      </p:sp>
      <p:sp>
        <p:nvSpPr>
          <p:cNvPr id="23" name="Parallélogramme 22"/>
          <p:cNvSpPr>
            <a:spLocks noChangeAspect="1"/>
          </p:cNvSpPr>
          <p:nvPr/>
        </p:nvSpPr>
        <p:spPr>
          <a:xfrm rot="5067415" flipH="1">
            <a:off x="4454255" y="7096465"/>
            <a:ext cx="2169443" cy="4764706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39" tIns="41020" rIns="82039" bIns="41020" rtlCol="0" anchor="ctr"/>
          <a:lstStyle/>
          <a:p>
            <a:pPr algn="ctr" defTabSz="820391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E18C975-7821-4EC9-BBC5-17928A4278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702" y="8415438"/>
            <a:ext cx="926434" cy="6302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1ABCC445-D9F1-4E7F-95A8-E83C2B462706}"/>
              </a:ext>
            </a:extLst>
          </p:cNvPr>
          <p:cNvSpPr/>
          <p:nvPr/>
        </p:nvSpPr>
        <p:spPr>
          <a:xfrm rot="4681650" flipH="1">
            <a:off x="1924258" y="1214255"/>
            <a:ext cx="45719" cy="40735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751">
              <a:solidFill>
                <a:srgbClr val="0C898B"/>
              </a:solidFill>
            </a:endParaRPr>
          </a:p>
        </p:txBody>
      </p:sp>
      <p:sp>
        <p:nvSpPr>
          <p:cNvPr id="30" name="Rectangle 1">
            <a:extLst>
              <a:ext uri="{FF2B5EF4-FFF2-40B4-BE49-F238E27FC236}">
                <a16:creationId xmlns:a16="http://schemas.microsoft.com/office/drawing/2014/main" id="{545AE54A-117C-44D3-A101-46288B7E0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787697" y="5697364"/>
            <a:ext cx="5741431" cy="69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5E355E19-B9EB-448D-A6F5-A67103B98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809" y="326058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13EA7B51-4CBF-47DC-BD67-806C8FCA9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496887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E7EABC3B-8553-4880-8F7A-AFA01D7938A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48" y="6430274"/>
            <a:ext cx="1436776" cy="1454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956AAB2-830A-4F4B-A7A6-E13F3700F3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6445" y="2246274"/>
            <a:ext cx="3651505" cy="5168404"/>
          </a:xfrm>
          <a:prstGeom prst="rect">
            <a:avLst/>
          </a:prstGeom>
        </p:spPr>
      </p:pic>
      <p:pic>
        <p:nvPicPr>
          <p:cNvPr id="17" name="85F0B792-47F5-4F9D-9FA6-E09E328FCF68">
            <a:extLst>
              <a:ext uri="{FF2B5EF4-FFF2-40B4-BE49-F238E27FC236}">
                <a16:creationId xmlns:a16="http://schemas.microsoft.com/office/drawing/2014/main" id="{D6D9BCE5-2083-4ABA-97FC-B666264E36A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608" y="154000"/>
            <a:ext cx="2216735" cy="11319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89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angle isocèle 20"/>
          <p:cNvSpPr/>
          <p:nvPr/>
        </p:nvSpPr>
        <p:spPr>
          <a:xfrm>
            <a:off x="2979940" y="-13985"/>
            <a:ext cx="1330167" cy="837963"/>
          </a:xfrm>
          <a:prstGeom prst="triangle">
            <a:avLst/>
          </a:prstGeom>
          <a:solidFill>
            <a:schemeClr val="accent2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fr-FR"/>
          </a:p>
        </p:txBody>
      </p:sp>
      <p:sp>
        <p:nvSpPr>
          <p:cNvPr id="4" name="Bande diagonale 3"/>
          <p:cNvSpPr/>
          <p:nvPr/>
        </p:nvSpPr>
        <p:spPr>
          <a:xfrm>
            <a:off x="-55298" y="0"/>
            <a:ext cx="3695802" cy="4651433"/>
          </a:xfrm>
          <a:prstGeom prst="diagStrip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fr-FR" dirty="0"/>
          </a:p>
        </p:txBody>
      </p:sp>
      <p:sp>
        <p:nvSpPr>
          <p:cNvPr id="13" name="Triangle isocèle 12"/>
          <p:cNvSpPr/>
          <p:nvPr/>
        </p:nvSpPr>
        <p:spPr>
          <a:xfrm>
            <a:off x="711878" y="4220813"/>
            <a:ext cx="1330167" cy="83796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95760D8-E09E-4CED-933E-4BA61121E1AF}"/>
              </a:ext>
            </a:extLst>
          </p:cNvPr>
          <p:cNvSpPr txBox="1"/>
          <p:nvPr/>
        </p:nvSpPr>
        <p:spPr>
          <a:xfrm rot="18588520">
            <a:off x="-876949" y="1503938"/>
            <a:ext cx="4351095" cy="51374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  <a:latin typeface="Gadugi" panose="020B0502040204020203" pitchFamily="34" charset="0"/>
              </a:rPr>
              <a:t>CERBERE CL56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5C8528A9-DD5B-46D0-B314-25844D60ED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10" y="228624"/>
            <a:ext cx="962220" cy="352743"/>
          </a:xfrm>
          <a:prstGeom prst="rect">
            <a:avLst/>
          </a:prstGeom>
        </p:spPr>
      </p:pic>
      <p:sp>
        <p:nvSpPr>
          <p:cNvPr id="37" name="Triangle isocèle 36"/>
          <p:cNvSpPr/>
          <p:nvPr/>
        </p:nvSpPr>
        <p:spPr>
          <a:xfrm>
            <a:off x="6021288" y="7164288"/>
            <a:ext cx="2889301" cy="2314083"/>
          </a:xfrm>
          <a:prstGeom prst="triangle">
            <a:avLst>
              <a:gd name="adj" fmla="val 63155"/>
            </a:avLst>
          </a:prstGeom>
          <a:solidFill>
            <a:srgbClr val="40434C"/>
          </a:solidFill>
          <a:ln>
            <a:solidFill>
              <a:srgbClr val="3A3D4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 rot="2307631">
            <a:off x="7084430" y="6134627"/>
            <a:ext cx="52661" cy="3668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fr-FR"/>
          </a:p>
        </p:txBody>
      </p:sp>
      <p:sp>
        <p:nvSpPr>
          <p:cNvPr id="43" name="Bande diagonale 42"/>
          <p:cNvSpPr>
            <a:spLocks noChangeAspect="1"/>
          </p:cNvSpPr>
          <p:nvPr/>
        </p:nvSpPr>
        <p:spPr>
          <a:xfrm>
            <a:off x="-42194" y="2952464"/>
            <a:ext cx="1806396" cy="2290909"/>
          </a:xfrm>
          <a:prstGeom prst="diagStripe">
            <a:avLst/>
          </a:prstGeom>
          <a:solidFill>
            <a:srgbClr val="40434C"/>
          </a:solidFill>
          <a:ln>
            <a:solidFill>
              <a:srgbClr val="3A3D4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fr-FR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8756FA5A-C682-48C8-B8BB-945FBD7B5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856" y="2520977"/>
            <a:ext cx="4291065" cy="348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Pour chaque projet d'éclairage, la première question à se poser est celle de la catégorie dans laquelle inscrire l'installation; soit elle entre dans une des 7 catégories et l'arrêté s'applique, soit elle n'entre dans aucune catégorie et l'arrêté ne s'applique pas.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anose="020B0502020104020203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LENZI, héritière du patrimoine de l’éclairage public de style dispose d’un éclairage respectueux de l’environnement et de la biodiversité.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anose="020B0502020104020203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Les luminaires LENZI ont des caractéristiques permettant de respecter l’arrêté pour la catégorie a), b) et e) (cf. article 1 de l’arrêté).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anose="020B0502020104020203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fr-FR" altLang="fr-FR" sz="1100" dirty="0">
                <a:solidFill>
                  <a:srgbClr val="000000"/>
                </a:solidFill>
                <a:latin typeface="Gill Sans MT" panose="020B0502020104020203" pitchFamily="34" charset="0"/>
              </a:rPr>
              <a:t>C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haque projet est considéré comme un cas particulier avec une solution adaptée par les différents intervenants.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lang="fr-FR" altLang="fr-FR" sz="110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algn="just" eaLnBrk="0" fontAlgn="base" hangingPunct="0">
              <a:spcBef>
                <a:spcPts val="100"/>
              </a:spcBef>
              <a:spcAft>
                <a:spcPts val="100"/>
              </a:spcAft>
            </a:pPr>
            <a:r>
              <a:rPr lang="fr-FR" altLang="fr-FR" sz="1100" dirty="0">
                <a:solidFill>
                  <a:srgbClr val="000000"/>
                </a:solidFill>
                <a:latin typeface="Gill Sans MT" panose="020B0502020104020203" pitchFamily="34" charset="0"/>
              </a:rPr>
              <a:t>Les collectivités ou bailleurs sont amenées à un zonage de leur installation et a une bonne utilisation du produit conforme à l’arrêté sur leurs installations.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anose="020B0502020104020203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anose="020B0502020104020203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anose="020B05020201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Picture 2" descr="RÃ©sultat de recherche d'images pour &quot;epv&quot;">
            <a:extLst>
              <a:ext uri="{FF2B5EF4-FFF2-40B4-BE49-F238E27FC236}">
                <a16:creationId xmlns:a16="http://schemas.microsoft.com/office/drawing/2014/main" id="{5CAAF0DC-5A64-4473-B4F8-C4ACA11FD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885" y="7645457"/>
            <a:ext cx="673199" cy="104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DC702FA-BCB6-411C-9B06-7C26B9E942DC}"/>
              </a:ext>
            </a:extLst>
          </p:cNvPr>
          <p:cNvSpPr/>
          <p:nvPr/>
        </p:nvSpPr>
        <p:spPr>
          <a:xfrm>
            <a:off x="4317418" y="7184594"/>
            <a:ext cx="2958693" cy="1559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62" dirty="0">
                <a:solidFill>
                  <a:srgbClr val="3C3C3C"/>
                </a:solidFill>
                <a:latin typeface="Gotham" panose="02000504050000020004" pitchFamily="2" charset="0"/>
              </a:rPr>
              <a:t>Z.I. Les Narrons</a:t>
            </a:r>
          </a:p>
          <a:p>
            <a:r>
              <a:rPr lang="fr-FR" sz="1362" dirty="0">
                <a:solidFill>
                  <a:srgbClr val="3C3C3C"/>
                </a:solidFill>
                <a:latin typeface="Gotham" panose="02000504050000020004" pitchFamily="2" charset="0"/>
              </a:rPr>
              <a:t>36200 Argenton-sur-Creuse</a:t>
            </a:r>
          </a:p>
          <a:p>
            <a:r>
              <a:rPr lang="fr-FR" sz="1362" dirty="0">
                <a:solidFill>
                  <a:srgbClr val="3C3C3C"/>
                </a:solidFill>
                <a:latin typeface="Gotham" panose="02000504050000020004" pitchFamily="2" charset="0"/>
              </a:rPr>
              <a:t>FRANCE</a:t>
            </a:r>
          </a:p>
          <a:p>
            <a:r>
              <a:rPr lang="fr-FR" sz="1362" dirty="0">
                <a:solidFill>
                  <a:srgbClr val="3C3C3C"/>
                </a:solidFill>
                <a:latin typeface="Gotham" panose="02000504050000020004" pitchFamily="2" charset="0"/>
              </a:rPr>
              <a:t>Tél. : +33 (0)2 54 24 16 05</a:t>
            </a:r>
          </a:p>
          <a:p>
            <a:r>
              <a:rPr lang="fr-FR" sz="1362" dirty="0">
                <a:solidFill>
                  <a:srgbClr val="3C3C3C"/>
                </a:solidFill>
                <a:latin typeface="Gotham" panose="02000504050000020004" pitchFamily="2" charset="0"/>
              </a:rPr>
              <a:t>Fax : +33 (0)2 54 24 18 74</a:t>
            </a:r>
          </a:p>
          <a:p>
            <a:r>
              <a:rPr lang="fr-FR" sz="1362" dirty="0">
                <a:solidFill>
                  <a:srgbClr val="3C3C3C"/>
                </a:solidFill>
                <a:latin typeface="Gotham" panose="02000504050000020004" pitchFamily="2" charset="0"/>
              </a:rPr>
              <a:t>commercial@lenzi.fr</a:t>
            </a:r>
          </a:p>
          <a:p>
            <a:r>
              <a:rPr lang="fr-FR" sz="1362" dirty="0">
                <a:solidFill>
                  <a:srgbClr val="3C3C3C"/>
                </a:solidFill>
                <a:latin typeface="Gotham" panose="02000504050000020004" pitchFamily="2" charset="0"/>
              </a:rPr>
              <a:t>www.lenzi.fr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21B5891C-F3F1-4A7C-8E17-4BA94604D56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28" y="6660232"/>
            <a:ext cx="1644259" cy="602772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27B54BAE-A469-4A96-8C86-EE02EF2DE066}"/>
              </a:ext>
            </a:extLst>
          </p:cNvPr>
          <p:cNvSpPr/>
          <p:nvPr/>
        </p:nvSpPr>
        <p:spPr>
          <a:xfrm rot="5400000">
            <a:off x="3494377" y="7120409"/>
            <a:ext cx="35015" cy="3924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751">
              <a:solidFill>
                <a:srgbClr val="0C898B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076B8D1-1AF7-4279-A58F-8F90B1FF5A5D}"/>
              </a:ext>
            </a:extLst>
          </p:cNvPr>
          <p:cNvSpPr/>
          <p:nvPr/>
        </p:nvSpPr>
        <p:spPr>
          <a:xfrm rot="5400000">
            <a:off x="4969655" y="-1216729"/>
            <a:ext cx="45719" cy="45671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751">
              <a:solidFill>
                <a:srgbClr val="0C898B"/>
              </a:solidFill>
            </a:endParaRPr>
          </a:p>
        </p:txBody>
      </p:sp>
      <p:pic>
        <p:nvPicPr>
          <p:cNvPr id="16" name="85F0B792-47F5-4F9D-9FA6-E09E328FCF68">
            <a:extLst>
              <a:ext uri="{FF2B5EF4-FFF2-40B4-BE49-F238E27FC236}">
                <a16:creationId xmlns:a16="http://schemas.microsoft.com/office/drawing/2014/main" id="{490A112E-2124-4606-8515-5F777C6758E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935" y="150490"/>
            <a:ext cx="1446703" cy="779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352081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187</Words>
  <Application>Microsoft Office PowerPoint</Application>
  <PresentationFormat>Affichage à l'écran (4:3)</PresentationFormat>
  <Paragraphs>26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Gadugi</vt:lpstr>
      <vt:lpstr>Gill Sans MT</vt:lpstr>
      <vt:lpstr>Gotham</vt:lpstr>
      <vt:lpstr>1_Thème Office</vt:lpstr>
      <vt:lpstr>Présentation PowerPoint</vt:lpstr>
      <vt:lpstr>Présentation PowerPoint</vt:lpstr>
    </vt:vector>
  </TitlesOfParts>
  <Company>LENZI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Commercial01</dc:creator>
  <cp:lastModifiedBy>Milan RAHON</cp:lastModifiedBy>
  <cp:revision>35</cp:revision>
  <dcterms:created xsi:type="dcterms:W3CDTF">2019-03-25T13:10:32Z</dcterms:created>
  <dcterms:modified xsi:type="dcterms:W3CDTF">2021-09-22T13:41:55Z</dcterms:modified>
</cp:coreProperties>
</file>